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72" r:id="rId4"/>
    <p:sldId id="261" r:id="rId5"/>
    <p:sldId id="259" r:id="rId6"/>
    <p:sldId id="264" r:id="rId7"/>
    <p:sldId id="265" r:id="rId8"/>
    <p:sldId id="266" r:id="rId9"/>
    <p:sldId id="262" r:id="rId10"/>
    <p:sldId id="263" r:id="rId11"/>
    <p:sldId id="275" r:id="rId12"/>
    <p:sldId id="267" r:id="rId13"/>
    <p:sldId id="273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2" autoAdjust="0"/>
  </p:normalViewPr>
  <p:slideViewPr>
    <p:cSldViewPr>
      <p:cViewPr>
        <p:scale>
          <a:sx n="80" d="100"/>
          <a:sy n="80" d="100"/>
        </p:scale>
        <p:origin x="-1526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394E-44CD-4748-9EAD-F4B7AC21247D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C03E-DEA1-42C9-BB83-BE4F101FF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sr-Cyrl-RS" sz="6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r-Cyrl-RS" sz="6000" b="1" dirty="0" smtClean="0">
                <a:solidFill>
                  <a:schemeClr val="tx2">
                    <a:lumMod val="75000"/>
                  </a:schemeClr>
                </a:solidFill>
              </a:rPr>
              <a:t>КОНТРОЛНИ ПОСТУПАК </a:t>
            </a:r>
            <a:endParaRPr lang="en-US" sz="6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r-Cyrl-RS" sz="44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r-Cyrl-RS" sz="4800" b="1" dirty="0" smtClean="0">
                <a:solidFill>
                  <a:schemeClr val="tx2">
                    <a:lumMod val="75000"/>
                  </a:schemeClr>
                </a:solidFill>
              </a:rPr>
              <a:t>ПОСТУПАЊЕ У РОКОВИМА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Cyrl-RS" b="1" i="1" dirty="0" smtClean="0">
                <a:solidFill>
                  <a:schemeClr val="tx2">
                    <a:lumMod val="75000"/>
                  </a:schemeClr>
                </a:solidFill>
              </a:rPr>
              <a:t>   Ружица </a:t>
            </a:r>
            <a:r>
              <a:rPr lang="sr-Cyrl-RS" b="1" i="1" dirty="0" smtClean="0">
                <a:solidFill>
                  <a:schemeClr val="tx2">
                    <a:lumMod val="75000"/>
                  </a:schemeClr>
                </a:solidFill>
              </a:rPr>
              <a:t>Ускоковић, стручни сарадник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Преглед траженог процеса или потпроцеса</a:t>
            </a:r>
            <a:endParaRPr lang="en-US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39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53340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Избором процеса или потпроцеса, исти ће се отворити у апликацији обједињене процедуре у зависности од нивоа приступа подацима који има одређени корисник.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6482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sr-Latn-CS" dirty="0" smtClean="0">
                <a:solidFill>
                  <a:schemeClr val="tx2">
                    <a:lumMod val="75000"/>
                  </a:schemeClr>
                </a:solidFill>
              </a:rPr>
              <a:t>У наставку поступка, 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на основу података добијених из извештаја</a:t>
            </a:r>
            <a:r>
              <a:rPr lang="sr-Latn-CS" dirty="0" smtClean="0">
                <a:solidFill>
                  <a:schemeClr val="tx2">
                    <a:lumMod val="75000"/>
                  </a:schemeClr>
                </a:solidFill>
              </a:rPr>
              <a:t> врши се увид у појединачне предмете ради провере података о пробијању прописаних рокова за поступање и постојања законом прописаних услова за покретање прекршајног поступка против  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лица које је скривило кашњење.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Регистратор надлежног органа 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има обавезу да поднесе захтев за покретање прекршајног поступка против имаоца јавних овлашћења и одговорног лица у том правном лицу,  које у обједињеној процедури не поступа у прописаним роковима.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Регистратор Централне евиденције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, када утврди да постоје законом прописани услови, подноси захтев за покретање прекршајног поступка против регистратора надлежног органа.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457200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chemeClr val="tx2">
                    <a:lumMod val="75000"/>
                  </a:schemeClr>
                </a:solidFill>
              </a:rPr>
              <a:t>ПОКРЕТАЊЕ </a:t>
            </a:r>
            <a:r>
              <a:rPr lang="sr-Cyrl-RS" sz="2400" b="1" dirty="0" smtClean="0">
                <a:solidFill>
                  <a:schemeClr val="tx2">
                    <a:lumMod val="75000"/>
                  </a:schemeClr>
                </a:solidFill>
              </a:rPr>
              <a:t>КОНТРОЛНОГ ПОСТУПКА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9624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400" dirty="0" smtClean="0">
                <a:solidFill>
                  <a:schemeClr val="tx2">
                    <a:lumMod val="75000"/>
                  </a:schemeClr>
                </a:solidFill>
              </a:rPr>
              <a:t>Контролни поступак се покреће преко модула: “Супервизија” у апликацији ЦЕОП, након спроведене анализе рокова за поступање по предмету</a:t>
            </a:r>
            <a:r>
              <a:rPr lang="sr-Cyrl-RS" sz="1400" dirty="0" smtClean="0"/>
              <a:t>.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19600"/>
            <a:ext cx="7086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1"/>
            <a:ext cx="69342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Евиденција радњи службеног лица које је поступало у предмету</a:t>
            </a:r>
            <a:br>
              <a:rPr lang="sr-Cyrl-R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ПРЕГЛЕД СВИХ РАДЊИ И АКТИВНОСТИ НА ПРЕДМЕТУ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Content Placeholder 3" descr="Evidencija radnj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870" y="2057400"/>
            <a:ext cx="8140260" cy="3200400"/>
          </a:xfrm>
        </p:spPr>
      </p:pic>
      <p:sp>
        <p:nvSpPr>
          <p:cNvPr id="6" name="TextBox 5"/>
          <p:cNvSpPr txBox="1"/>
          <p:nvPr/>
        </p:nvSpPr>
        <p:spPr>
          <a:xfrm>
            <a:off x="533400" y="5638800"/>
            <a:ext cx="76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Централни информациони систем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аутоматски генерише све радње које су корисници спроводили на неком предмету у апликацији ЦЕОП.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533400"/>
          </a:xfrm>
        </p:spPr>
        <p:txBody>
          <a:bodyPr>
            <a:noAutofit/>
          </a:bodyPr>
          <a:lstStyle/>
          <a:p>
            <a:r>
              <a:rPr lang="sr-Cyrl-RS" sz="1600" b="1" dirty="0" smtClean="0">
                <a:solidFill>
                  <a:schemeClr val="tx2">
                    <a:lumMod val="75000"/>
                  </a:schemeClr>
                </a:solidFill>
              </a:rPr>
              <a:t>Одлуком да се покрене контролни поступак, шаље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sz="1600" b="1" smtClean="0">
                <a:solidFill>
                  <a:schemeClr val="tx2">
                    <a:lumMod val="75000"/>
                  </a:schemeClr>
                </a:solidFill>
              </a:rPr>
              <a:t>се </a:t>
            </a:r>
            <a:r>
              <a:rPr lang="sr-Cyrl-RS" sz="1600" b="1" smtClean="0">
                <a:solidFill>
                  <a:schemeClr val="tx2">
                    <a:lumMod val="75000"/>
                  </a:schemeClr>
                </a:solidFill>
              </a:rPr>
              <a:t>захтев </a:t>
            </a:r>
            <a:r>
              <a:rPr lang="sr-Cyrl-RS" sz="1600" b="1" dirty="0" smtClean="0">
                <a:solidFill>
                  <a:schemeClr val="tx2">
                    <a:lumMod val="75000"/>
                  </a:schemeClr>
                </a:solidFill>
              </a:rPr>
              <a:t>за изјашњење </a:t>
            </a:r>
            <a:br>
              <a:rPr lang="sr-Cyrl-RS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600" b="1" dirty="0" smtClean="0">
                <a:solidFill>
                  <a:schemeClr val="tx2">
                    <a:lumMod val="75000"/>
                  </a:schemeClr>
                </a:solidFill>
              </a:rPr>
              <a:t>лицу које је скривило кашњење.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914400" y="3048001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 smtClean="0">
                <a:solidFill>
                  <a:schemeClr val="tx2">
                    <a:lumMod val="75000"/>
                  </a:schemeClr>
                </a:solidFill>
              </a:rPr>
              <a:t>Прегледом добијеног изјашњења, доноси се одлука да ли ће се исто уважити или ће се ипак поднети захтев за покретање прекршајног поступка пред судом.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6576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6477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sr-Cyrl-RS" sz="1800" b="1" dirty="0" smtClean="0">
                <a:solidFill>
                  <a:schemeClr val="tx2">
                    <a:lumMod val="75000"/>
                  </a:schemeClr>
                </a:solidFill>
              </a:rPr>
              <a:t>Уколико су разлози за кашњење оправдани, </a:t>
            </a:r>
            <a:br>
              <a:rPr lang="sr-Cyrl-RS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1800" b="1" dirty="0" smtClean="0">
                <a:solidFill>
                  <a:schemeClr val="tx2">
                    <a:lumMod val="75000"/>
                  </a:schemeClr>
                </a:solidFill>
              </a:rPr>
              <a:t>изјашњење се прихвата и на те се околности сачињава службена белешка.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391399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Уколико се изјашњење не прихвати, </a:t>
            </a:r>
            <a:b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прекршајном суду се подноси захтев за покретање прекршајног поступка против  лица  које  је  скривило  кашњење у поступку издавања дозволе</a:t>
            </a:r>
            <a:b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678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r-Cyrl-RS" sz="6600" b="1" dirty="0" smtClean="0">
                <a:solidFill>
                  <a:schemeClr val="tx2">
                    <a:lumMod val="75000"/>
                  </a:schemeClr>
                </a:solidFill>
              </a:rPr>
              <a:t>ХВАЛА НА ПАЖЊИ </a:t>
            </a:r>
            <a:endParaRPr lang="en-US" sz="6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672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Једна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од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функција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Обједињене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процедуре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издавања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грађевинских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дозвола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је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старање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о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поштовању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рокова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поступање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поднетим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захтевима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     У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складу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са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тим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900" b="1" dirty="0" err="1" smtClean="0">
                <a:solidFill>
                  <a:schemeClr val="tx2">
                    <a:lumMod val="75000"/>
                  </a:schemeClr>
                </a:solidFill>
              </a:rPr>
              <a:t>Регистратор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b="1" dirty="0" err="1" smtClean="0">
                <a:solidFill>
                  <a:schemeClr val="tx2">
                    <a:lumMod val="75000"/>
                  </a:schemeClr>
                </a:solidFill>
              </a:rPr>
              <a:t>Централне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b="1" dirty="0" err="1" smtClean="0">
                <a:solidFill>
                  <a:schemeClr val="tx2">
                    <a:lumMod val="75000"/>
                  </a:schemeClr>
                </a:solidFill>
              </a:rPr>
              <a:t>евиденције</a:t>
            </a:r>
            <a:r>
              <a:rPr lang="en-US" sz="2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је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дужан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обезбеди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стално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праћење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поштовања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рокова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предузимање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појединих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радњи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доношења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аката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од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стране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надлежних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органа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ималаца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јавних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овлашћења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захтевима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вези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са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изградњом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доградњом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реконструкцијом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објеката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Поступак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почиње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аутоматским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генерисањем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извештаја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из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апликације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ЦЕОП -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који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се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добијају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основу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упита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базу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ЦЕОП,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унапред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утврђеним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критеријумима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</a:rPr>
              <a:t>претраживање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+mj-lt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Контролни извештаји – да ли су рокови за поступање стварно пробијени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328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5105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 smtClean="0">
                <a:solidFill>
                  <a:schemeClr val="tx2">
                    <a:lumMod val="75000"/>
                  </a:schemeClr>
                </a:solidFill>
              </a:rPr>
              <a:t>Списак доступних извештаја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: Кликом на било који извештај исти се генерише у том тренутку из података доступних у бази Централне евиденције обједињених процедура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086600" cy="609600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Визуелне ознаке главних процеса и њихових потпроцеса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33400" y="5410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Главни процеси су визуелно издвојени од потпроцеса на два начина: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 Подебљаним словима и бројкама (“болдованим фонтом”)</a:t>
            </a:r>
          </a:p>
          <a:p>
            <a:pPr>
              <a:buFont typeface="Arial" pitchFamily="34" charset="0"/>
              <a:buChar char="•"/>
            </a:pP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 У колони: “Главни процес”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на падајућој листи означени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су ознаком: 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Преглед основних функционалности апликације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APR Web Reporting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10540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За сваки изгенерисани извештај апликација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APR Web Reporting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нуди следеће опције:</a:t>
            </a:r>
          </a:p>
          <a:p>
            <a:pPr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Додатно филтрирање по већ изгенерисаним колонама</a:t>
            </a:r>
          </a:p>
          <a:p>
            <a:pPr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K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реирање комплексних филтера са специјалним условима</a:t>
            </a:r>
          </a:p>
          <a:p>
            <a:pPr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Преглед страница изештаја</a:t>
            </a:r>
          </a:p>
          <a:p>
            <a:pPr>
              <a:buFont typeface="Arial" pitchFamily="34" charset="0"/>
              <a:buChar char="•"/>
            </a:pP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Експорт целог извештаја у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Excel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PDF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формат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1"/>
            <a:ext cx="82296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Како генерисати тражени извештај?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51054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Избором вредности из одређене колоне филтрираће се подаци који садрже ту вредност.</a:t>
            </a:r>
          </a:p>
          <a:p>
            <a:pPr algn="just"/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Могућа је комбинација више филтера из више колона, као и додавање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sr-Cyrl-R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sr-Cyrl-R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Изабрани филтери се могу видети у самим колонама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као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и у текстуалном приказу комбинованих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филтера. 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Сви се филтери могу обрисати избором опције: “Обриши</a:t>
            </a:r>
            <a:r>
              <a:rPr lang="sr-Cyrl-RS" sz="1600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1"/>
            <a:ext cx="81534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533400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Снимање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Excel</a:t>
            </a:r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 датотеке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33400" y="51054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Када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се заврши експорт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података (претходним одабиром опције: “Пребаци у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Excel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претраживач на персоналном рачунару корисника ће скинути датотеку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REPORT.XLS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, коју корисник може отворити, снимити на другој локацији или преименовати ако жели.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4953000" cy="533400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Рад са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Excel </a:t>
            </a:r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датотеком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" y="5638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Стандардно филтрирање и сортирање у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Excel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табели може се вршити по било којој колони.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4958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solidFill>
                  <a:schemeClr val="tx2">
                    <a:lumMod val="75000"/>
                  </a:schemeClr>
                </a:solidFill>
              </a:rPr>
              <a:t>Директан приступ предмету из извештаја </a:t>
            </a:r>
            <a:endParaRPr lang="en-US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382000" cy="401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5334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Избором траженог процеса или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потпроцеса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APR Web Reporting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свим подацима може се приступити “кликом” на његов линк у датој колони.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440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Контролни извештаји – да ли су рокови за поступање стварно пробијени</vt:lpstr>
      <vt:lpstr>Визуелне ознаке главних процеса и њихових потпроцеса</vt:lpstr>
      <vt:lpstr>Преглед основних функционалности апликације APR Web Reporting </vt:lpstr>
      <vt:lpstr>Како генерисати тражени извештај?</vt:lpstr>
      <vt:lpstr>Снимање Excel датотеке</vt:lpstr>
      <vt:lpstr>Рад са Excel датотеком</vt:lpstr>
      <vt:lpstr>Директан приступ предмету из извештаја </vt:lpstr>
      <vt:lpstr>Преглед траженог процеса или потпроцеса</vt:lpstr>
      <vt:lpstr>Slide 11</vt:lpstr>
      <vt:lpstr>ПОКРЕТАЊЕ КОНТРОЛНОГ ПОСТУПКА</vt:lpstr>
      <vt:lpstr>Евиденција радњи службеног лица које је поступало у предмету ПРЕГЛЕД СВИХ РАДЊИ И АКТИВНОСТИ НА ПРЕДМЕТУ</vt:lpstr>
      <vt:lpstr>Одлуком да се покрене контролни поступак, шаље  се захтев за изјашњење  лицу које је скривило кашњење.</vt:lpstr>
      <vt:lpstr>Уколико су разлози за кашњење оправдани,  изјашњење се прихвата и на те се околности сачињава службена белешка.</vt:lpstr>
      <vt:lpstr> Уколико се изјашњење не прихвати,  прекршајном суду се подноси захтев за покретање прекршајног поступка против  лица  које  је  скривило  кашњење у поступку издавања дозволе  </vt:lpstr>
      <vt:lpstr>Slide 17</vt:lpstr>
    </vt:vector>
  </TitlesOfParts>
  <Company>APR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„Javni registri u doba krize ili krizne komunikacije u toku“,</dc:title>
  <dc:creator>Ruzica Uskokovic</dc:creator>
  <cp:lastModifiedBy>ruskokovic</cp:lastModifiedBy>
  <cp:revision>169</cp:revision>
  <dcterms:created xsi:type="dcterms:W3CDTF">2011-05-04T13:33:10Z</dcterms:created>
  <dcterms:modified xsi:type="dcterms:W3CDTF">2017-10-20T12:31:13Z</dcterms:modified>
</cp:coreProperties>
</file>